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4" r:id="rId3"/>
    <p:sldId id="256" r:id="rId4"/>
    <p:sldId id="265" r:id="rId5"/>
    <p:sldId id="266" r:id="rId6"/>
    <p:sldId id="262" r:id="rId7"/>
    <p:sldId id="263" r:id="rId8"/>
    <p:sldId id="257" r:id="rId9"/>
    <p:sldId id="267" r:id="rId10"/>
    <p:sldId id="269" r:id="rId11"/>
    <p:sldId id="268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1" d="100"/>
          <a:sy n="51" d="100"/>
        </p:scale>
        <p:origin x="75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B0A66-8E26-4A14-8316-8CD48E1E246B}" type="datetimeFigureOut">
              <a:rPr lang="en-IN" smtClean="0"/>
              <a:t>14-10-2018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FBF54-85D6-4AB6-8666-95516F5E0A1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54270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B0A66-8E26-4A14-8316-8CD48E1E246B}" type="datetimeFigureOut">
              <a:rPr lang="en-IN" smtClean="0"/>
              <a:t>14-10-2018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FBF54-85D6-4AB6-8666-95516F5E0A1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43109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B0A66-8E26-4A14-8316-8CD48E1E246B}" type="datetimeFigureOut">
              <a:rPr lang="en-IN" smtClean="0"/>
              <a:t>14-10-2018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FBF54-85D6-4AB6-8666-95516F5E0A1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75317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B0A66-8E26-4A14-8316-8CD48E1E246B}" type="datetimeFigureOut">
              <a:rPr lang="en-IN" smtClean="0"/>
              <a:t>14-10-2018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FBF54-85D6-4AB6-8666-95516F5E0A1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3680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B0A66-8E26-4A14-8316-8CD48E1E246B}" type="datetimeFigureOut">
              <a:rPr lang="en-IN" smtClean="0"/>
              <a:t>14-10-2018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FBF54-85D6-4AB6-8666-95516F5E0A1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53462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B0A66-8E26-4A14-8316-8CD48E1E246B}" type="datetimeFigureOut">
              <a:rPr lang="en-IN" smtClean="0"/>
              <a:t>14-10-2018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FBF54-85D6-4AB6-8666-95516F5E0A1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6744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B0A66-8E26-4A14-8316-8CD48E1E246B}" type="datetimeFigureOut">
              <a:rPr lang="en-IN" smtClean="0"/>
              <a:t>14-10-2018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FBF54-85D6-4AB6-8666-95516F5E0A1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7009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B0A66-8E26-4A14-8316-8CD48E1E246B}" type="datetimeFigureOut">
              <a:rPr lang="en-IN" smtClean="0"/>
              <a:t>14-10-2018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FBF54-85D6-4AB6-8666-95516F5E0A1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81995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B0A66-8E26-4A14-8316-8CD48E1E246B}" type="datetimeFigureOut">
              <a:rPr lang="en-IN" smtClean="0"/>
              <a:t>14-10-2018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FBF54-85D6-4AB6-8666-95516F5E0A1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41597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B0A66-8E26-4A14-8316-8CD48E1E246B}" type="datetimeFigureOut">
              <a:rPr lang="en-IN" smtClean="0"/>
              <a:t>14-10-2018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FBF54-85D6-4AB6-8666-95516F5E0A1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97620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B0A66-8E26-4A14-8316-8CD48E1E246B}" type="datetimeFigureOut">
              <a:rPr lang="en-IN" smtClean="0"/>
              <a:t>14-10-2018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FBF54-85D6-4AB6-8666-95516F5E0A1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68775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4B0A66-8E26-4A14-8316-8CD48E1E246B}" type="datetimeFigureOut">
              <a:rPr lang="en-IN" smtClean="0"/>
              <a:t>14-10-2018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BFBF54-85D6-4AB6-8666-95516F5E0A1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11146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4254" y="164891"/>
            <a:ext cx="10468131" cy="914400"/>
          </a:xfrm>
        </p:spPr>
        <p:txBody>
          <a:bodyPr>
            <a:normAutofit/>
          </a:bodyPr>
          <a:lstStyle/>
          <a:p>
            <a:r>
              <a:rPr lang="en-IN" sz="4800" b="1" dirty="0" smtClean="0">
                <a:solidFill>
                  <a:srgbClr val="00B050"/>
                </a:solidFill>
                <a:latin typeface="Algerian" panose="04020705040A02060702" pitchFamily="82" charset="0"/>
              </a:rPr>
              <a:t>Age of Industrial Revolution</a:t>
            </a:r>
            <a:endParaRPr lang="en-IN" sz="4800" b="1" dirty="0">
              <a:solidFill>
                <a:srgbClr val="00B050"/>
              </a:solidFill>
              <a:latin typeface="Algerian" panose="04020705040A020607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4833" y="1199213"/>
            <a:ext cx="11692328" cy="5429536"/>
          </a:xfrm>
        </p:spPr>
        <p:txBody>
          <a:bodyPr>
            <a:noAutofit/>
          </a:bodyPr>
          <a:lstStyle/>
          <a:p>
            <a:pPr marL="457200" indent="-457200" algn="l">
              <a:buFontTx/>
              <a:buChar char="♣"/>
            </a:pPr>
            <a:r>
              <a:rPr lang="en-IN" sz="36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Naturalist collected and classified around thousand of animals and plants.</a:t>
            </a:r>
          </a:p>
          <a:p>
            <a:pPr marL="457200" indent="-457200" algn="l">
              <a:buFontTx/>
              <a:buChar char="♣"/>
            </a:pPr>
            <a:r>
              <a:rPr lang="en-IN" sz="36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New advanced methods of surgical operations were invented.</a:t>
            </a:r>
          </a:p>
          <a:p>
            <a:pPr marL="457200" indent="-457200" algn="l">
              <a:buFontTx/>
              <a:buChar char="♣"/>
            </a:pPr>
            <a:r>
              <a:rPr lang="en-IN" sz="36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New scientific truths disapproved the previous erroneous concepts in science.</a:t>
            </a:r>
          </a:p>
          <a:p>
            <a:pPr marL="457200" indent="-457200" algn="l">
              <a:buFontTx/>
              <a:buChar char="♣"/>
            </a:pPr>
            <a:r>
              <a:rPr lang="en-IN" sz="36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Therefore it was popularly called as age of Revolution in the development of science and technology.  </a:t>
            </a:r>
            <a:endParaRPr lang="en-IN" sz="36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23174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784" y="1462420"/>
            <a:ext cx="5540116" cy="55401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0741" y="1252644"/>
            <a:ext cx="5381207" cy="5341834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845112" y="178529"/>
            <a:ext cx="492413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800" dirty="0" smtClean="0">
                <a:solidFill>
                  <a:srgbClr val="00B050"/>
                </a:solidFill>
                <a:latin typeface="Cooper Black" panose="0208090404030B020404" pitchFamily="18" charset="0"/>
              </a:rPr>
              <a:t>Edmund </a:t>
            </a:r>
            <a:r>
              <a:rPr lang="en-IN" sz="2800" dirty="0">
                <a:solidFill>
                  <a:srgbClr val="00B050"/>
                </a:solidFill>
                <a:latin typeface="Cooper Black" panose="0208090404030B020404" pitchFamily="18" charset="0"/>
              </a:rPr>
              <a:t>Cartwright </a:t>
            </a:r>
            <a:endParaRPr lang="en-IN" sz="2800" dirty="0" smtClean="0">
              <a:solidFill>
                <a:srgbClr val="00B050"/>
              </a:solidFill>
              <a:latin typeface="Cooper Black" panose="0208090404030B020404" pitchFamily="18" charset="0"/>
            </a:endParaRPr>
          </a:p>
          <a:p>
            <a:pPr algn="ctr"/>
            <a:r>
              <a:rPr lang="en-IN" sz="2800" dirty="0" smtClean="0">
                <a:solidFill>
                  <a:srgbClr val="00B050"/>
                </a:solidFill>
                <a:latin typeface="Cooper Black" panose="0208090404030B020404" pitchFamily="18" charset="0"/>
              </a:rPr>
              <a:t>Power Loom (1785 )</a:t>
            </a:r>
            <a:endParaRPr lang="en-IN" sz="2800" dirty="0">
              <a:solidFill>
                <a:srgbClr val="00B050"/>
              </a:solidFill>
              <a:latin typeface="Cooper Black" panose="0208090404030B0204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29784" y="1027705"/>
            <a:ext cx="589113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IN" sz="32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For weaving as well as spinning.</a:t>
            </a:r>
          </a:p>
        </p:txBody>
      </p:sp>
    </p:spTree>
    <p:extLst>
      <p:ext uri="{BB962C8B-B14F-4D97-AF65-F5344CB8AC3E}">
        <p14:creationId xmlns:p14="http://schemas.microsoft.com/office/powerpoint/2010/main" val="39888458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116643" y="1603231"/>
            <a:ext cx="656069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>
              <a:buFont typeface="Wingdings" panose="05000000000000000000" pitchFamily="2" charset="2"/>
              <a:buChar char="v"/>
            </a:pPr>
            <a:r>
              <a:rPr lang="en-IN" sz="36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Eli </a:t>
            </a:r>
            <a:r>
              <a:rPr lang="en-IN" sz="3600" dirty="0">
                <a:solidFill>
                  <a:srgbClr val="002060"/>
                </a:solidFill>
                <a:latin typeface="Comic Sans MS" panose="030F0702030302020204" pitchFamily="66" charset="0"/>
              </a:rPr>
              <a:t>Whitney's Cotton Gin </a:t>
            </a:r>
            <a:r>
              <a:rPr lang="en-IN" sz="36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invented </a:t>
            </a:r>
            <a:r>
              <a:rPr lang="en-IN" sz="3600" dirty="0">
                <a:solidFill>
                  <a:srgbClr val="002060"/>
                </a:solidFill>
                <a:latin typeface="Comic Sans MS" panose="030F0702030302020204" pitchFamily="66" charset="0"/>
              </a:rPr>
              <a:t>in 1793.</a:t>
            </a:r>
          </a:p>
          <a:p>
            <a:pPr marL="742950" indent="-742950">
              <a:buFont typeface="Wingdings" panose="05000000000000000000" pitchFamily="2" charset="2"/>
              <a:buChar char="v"/>
            </a:pPr>
            <a:r>
              <a:rPr lang="en-IN" sz="3600" dirty="0">
                <a:solidFill>
                  <a:srgbClr val="002060"/>
                </a:solidFill>
                <a:latin typeface="Comic Sans MS" panose="030F0702030302020204" pitchFamily="66" charset="0"/>
              </a:rPr>
              <a:t>it </a:t>
            </a:r>
            <a:r>
              <a:rPr lang="en-IN" sz="36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separated </a:t>
            </a:r>
            <a:r>
              <a:rPr lang="en-IN" sz="3600" dirty="0">
                <a:solidFill>
                  <a:srgbClr val="002060"/>
                </a:solidFill>
                <a:latin typeface="Comic Sans MS" panose="030F0702030302020204" pitchFamily="66" charset="0"/>
              </a:rPr>
              <a:t>cotton </a:t>
            </a:r>
            <a:r>
              <a:rPr lang="en-IN" sz="36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from seeds</a:t>
            </a:r>
          </a:p>
          <a:p>
            <a:pPr marL="742950" indent="-742950">
              <a:buFont typeface="Wingdings" panose="05000000000000000000" pitchFamily="2" charset="2"/>
              <a:buChar char="v"/>
            </a:pPr>
            <a:r>
              <a:rPr lang="en-IN" sz="3600" dirty="0">
                <a:solidFill>
                  <a:srgbClr val="002060"/>
                </a:solidFill>
                <a:latin typeface="Comic Sans MS" panose="030F0702030302020204" pitchFamily="66" charset="0"/>
              </a:rPr>
              <a:t>it removed the seeds from the cotton quickly and efficiently.</a:t>
            </a:r>
          </a:p>
        </p:txBody>
      </p:sp>
      <p:sp>
        <p:nvSpPr>
          <p:cNvPr id="3" name="Rectangle 2"/>
          <p:cNvSpPr/>
          <p:nvPr/>
        </p:nvSpPr>
        <p:spPr>
          <a:xfrm>
            <a:off x="2733207" y="0"/>
            <a:ext cx="6096000" cy="126188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IN" sz="4000" dirty="0">
                <a:solidFill>
                  <a:srgbClr val="00B050"/>
                </a:solidFill>
                <a:latin typeface="Cooper Black" panose="0208090404030B020404" pitchFamily="18" charset="0"/>
              </a:rPr>
              <a:t>Eli Whitney's </a:t>
            </a:r>
          </a:p>
          <a:p>
            <a:pPr algn="ctr"/>
            <a:r>
              <a:rPr lang="en-IN" sz="3600" dirty="0">
                <a:solidFill>
                  <a:srgbClr val="00B050"/>
                </a:solidFill>
                <a:latin typeface="Cooper Black" panose="0208090404030B020404" pitchFamily="18" charset="0"/>
              </a:rPr>
              <a:t>Cotton Gin </a:t>
            </a:r>
            <a:r>
              <a:rPr lang="en-IN" sz="3600" dirty="0" smtClean="0">
                <a:solidFill>
                  <a:srgbClr val="00B050"/>
                </a:solidFill>
                <a:latin typeface="Cooper Black" panose="0208090404030B020404" pitchFamily="18" charset="0"/>
              </a:rPr>
              <a:t>(1793)</a:t>
            </a:r>
            <a:endParaRPr lang="en-IN" sz="3600" dirty="0">
              <a:solidFill>
                <a:srgbClr val="00B050"/>
              </a:solidFill>
              <a:latin typeface="Cooper Black" panose="0208090404030B0204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558" y="1603231"/>
            <a:ext cx="4276502" cy="476184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96002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9626" y="164916"/>
            <a:ext cx="10784174" cy="1690689"/>
          </a:xfrm>
        </p:spPr>
        <p:txBody>
          <a:bodyPr>
            <a:noAutofit/>
          </a:bodyPr>
          <a:lstStyle/>
          <a:p>
            <a:pPr algn="ctr"/>
            <a:r>
              <a:rPr lang="en-IN" dirty="0">
                <a:solidFill>
                  <a:srgbClr val="00B050"/>
                </a:solidFill>
                <a:latin typeface="Cooper Black" panose="0208090404030B020404" pitchFamily="18" charset="0"/>
              </a:rPr>
              <a:t>Why did the Industrial Revolution being in England</a:t>
            </a:r>
            <a:r>
              <a:rPr lang="en-IN" dirty="0" smtClean="0">
                <a:solidFill>
                  <a:srgbClr val="00B050"/>
                </a:solidFill>
                <a:latin typeface="Cooper Black" panose="0208090404030B020404" pitchFamily="18" charset="0"/>
              </a:rPr>
              <a:t>?</a:t>
            </a:r>
            <a:endParaRPr lang="en-IN" dirty="0">
              <a:solidFill>
                <a:srgbClr val="00B050"/>
              </a:solidFill>
              <a:latin typeface="Cooper Black" panose="0208090404030B0204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IN" sz="4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Availability of natural </a:t>
            </a:r>
            <a:r>
              <a:rPr lang="en-IN" sz="4000" dirty="0">
                <a:solidFill>
                  <a:srgbClr val="002060"/>
                </a:solidFill>
                <a:latin typeface="Book Antiqua" panose="02040602050305030304" pitchFamily="18" charset="0"/>
              </a:rPr>
              <a:t>resources </a:t>
            </a:r>
            <a:r>
              <a:rPr lang="en-IN" sz="4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such </a:t>
            </a:r>
            <a:r>
              <a:rPr lang="en-IN" sz="4000" dirty="0">
                <a:solidFill>
                  <a:srgbClr val="002060"/>
                </a:solidFill>
                <a:latin typeface="Book Antiqua" panose="02040602050305030304" pitchFamily="18" charset="0"/>
              </a:rPr>
              <a:t>as coal, iron and developed farmlands.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sz="4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steam </a:t>
            </a:r>
            <a:r>
              <a:rPr lang="en-IN" sz="4000" dirty="0">
                <a:solidFill>
                  <a:srgbClr val="002060"/>
                </a:solidFill>
                <a:latin typeface="Book Antiqua" panose="02040602050305030304" pitchFamily="18" charset="0"/>
              </a:rPr>
              <a:t>engine and textile machines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sz="4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population </a:t>
            </a:r>
            <a:r>
              <a:rPr lang="en-IN" sz="4000" dirty="0">
                <a:solidFill>
                  <a:srgbClr val="002060"/>
                </a:solidFill>
                <a:latin typeface="Book Antiqua" panose="02040602050305030304" pitchFamily="18" charset="0"/>
              </a:rPr>
              <a:t>growth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sz="4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from </a:t>
            </a:r>
            <a:r>
              <a:rPr lang="en-IN" sz="4000" dirty="0">
                <a:solidFill>
                  <a:srgbClr val="002060"/>
                </a:solidFill>
                <a:latin typeface="Book Antiqua" panose="02040602050305030304" pitchFamily="18" charset="0"/>
              </a:rPr>
              <a:t>cottage system to factory </a:t>
            </a:r>
            <a:r>
              <a:rPr lang="en-IN" sz="4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system</a:t>
            </a:r>
            <a:endParaRPr lang="en-IN" sz="40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48000" y="2690336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446672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4853" y="1050348"/>
            <a:ext cx="11617376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IN" sz="38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Scottish Inventor and Mechanical engineer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IN" sz="38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it was called the Watt Steam Engine in 1775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IN" sz="38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the Watt Steam Engine was not the first steam engine.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IN" sz="38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in </a:t>
            </a:r>
            <a:r>
              <a:rPr lang="en-IN" sz="3800" dirty="0">
                <a:solidFill>
                  <a:srgbClr val="002060"/>
                </a:solidFill>
                <a:latin typeface="Comic Sans MS" panose="030F0702030302020204" pitchFamily="66" charset="0"/>
              </a:rPr>
              <a:t>1679 Thomas </a:t>
            </a:r>
            <a:r>
              <a:rPr lang="en-IN" sz="38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Savery</a:t>
            </a:r>
            <a:r>
              <a:rPr lang="en-IN" sz="3800" dirty="0">
                <a:solidFill>
                  <a:srgbClr val="002060"/>
                </a:solidFill>
                <a:latin typeface="Comic Sans MS" panose="030F0702030302020204" pitchFamily="66" charset="0"/>
              </a:rPr>
              <a:t> was the first person who invented the Steam engine for work in mines.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IN" sz="38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in 1712 Thomas Newcomen (1663-1729) invented the first steam engine.</a:t>
            </a:r>
          </a:p>
        </p:txBody>
      </p:sp>
      <p:sp>
        <p:nvSpPr>
          <p:cNvPr id="3" name="Rectangle 2"/>
          <p:cNvSpPr/>
          <p:nvPr/>
        </p:nvSpPr>
        <p:spPr>
          <a:xfrm>
            <a:off x="1886530" y="119921"/>
            <a:ext cx="795237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IN" sz="4400" dirty="0" smtClean="0">
                <a:solidFill>
                  <a:srgbClr val="00B050"/>
                </a:solidFill>
                <a:latin typeface="Cooper Black" panose="0208090404030B020404" pitchFamily="18" charset="0"/>
              </a:rPr>
              <a:t>James Watt's Steam Engine</a:t>
            </a:r>
            <a:endParaRPr lang="en-IN" sz="4400" dirty="0">
              <a:solidFill>
                <a:srgbClr val="00B050"/>
              </a:solidFill>
              <a:latin typeface="Cooper Black" panose="0208090404030B0204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68512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9745" y="1164928"/>
            <a:ext cx="11287594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IN" sz="37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It </a:t>
            </a:r>
            <a:r>
              <a:rPr lang="en-IN" sz="3700" dirty="0">
                <a:solidFill>
                  <a:srgbClr val="002060"/>
                </a:solidFill>
                <a:latin typeface="Comic Sans MS" panose="030F0702030302020204" pitchFamily="66" charset="0"/>
              </a:rPr>
              <a:t>widely used to pump water out of coal mines.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IN" sz="37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he </a:t>
            </a:r>
            <a:r>
              <a:rPr lang="en-IN" sz="3700" dirty="0">
                <a:solidFill>
                  <a:srgbClr val="002060"/>
                </a:solidFill>
                <a:latin typeface="Comic Sans MS" panose="030F0702030302020204" pitchFamily="66" charset="0"/>
              </a:rPr>
              <a:t>improved upon Newcomen Steam engine by using condenser, therefore it was known as the improved design of Newcomen engine.</a:t>
            </a:r>
          </a:p>
        </p:txBody>
      </p:sp>
    </p:spTree>
    <p:extLst>
      <p:ext uri="{BB962C8B-B14F-4D97-AF65-F5344CB8AC3E}">
        <p14:creationId xmlns:p14="http://schemas.microsoft.com/office/powerpoint/2010/main" val="17466917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031" y="873514"/>
            <a:ext cx="5112427" cy="537949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3642" y="1124262"/>
            <a:ext cx="6307938" cy="497884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6205928" y="524656"/>
            <a:ext cx="54114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800" dirty="0" smtClean="0">
                <a:solidFill>
                  <a:srgbClr val="00B050"/>
                </a:solidFill>
                <a:latin typeface="Cooper Black" panose="0208090404030B020404" pitchFamily="18" charset="0"/>
              </a:rPr>
              <a:t>James Watt’s Steam Engine</a:t>
            </a:r>
            <a:endParaRPr lang="en-IN" sz="2800" dirty="0">
              <a:solidFill>
                <a:srgbClr val="00B050"/>
              </a:solidFill>
              <a:latin typeface="Cooper Black" panose="0208090404030B0204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94163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-119921"/>
            <a:ext cx="9144000" cy="1156506"/>
          </a:xfrm>
        </p:spPr>
        <p:txBody>
          <a:bodyPr/>
          <a:lstStyle/>
          <a:p>
            <a:r>
              <a:rPr lang="en-IN" dirty="0" smtClean="0">
                <a:solidFill>
                  <a:srgbClr val="00B050"/>
                </a:solidFill>
                <a:latin typeface="Cooper Black" panose="0208090404030B020404" pitchFamily="18" charset="0"/>
              </a:rPr>
              <a:t>Textile Industry</a:t>
            </a:r>
            <a:endParaRPr lang="en-IN" dirty="0">
              <a:solidFill>
                <a:srgbClr val="00B050"/>
              </a:solidFill>
              <a:latin typeface="Cooper Black" panose="0208090404030B0204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7331" y="1036585"/>
            <a:ext cx="11479967" cy="5679007"/>
          </a:xfrm>
        </p:spPr>
        <p:txBody>
          <a:bodyPr>
            <a:noAutofit/>
          </a:bodyPr>
          <a:lstStyle/>
          <a:p>
            <a:pPr marL="342900" indent="-342900" algn="l">
              <a:buClr>
                <a:srgbClr val="FF0066"/>
              </a:buClr>
              <a:buFont typeface="Comic Sans MS" panose="030F0702030302020204" pitchFamily="66" charset="0"/>
              <a:buChar char="»"/>
            </a:pPr>
            <a:r>
              <a:rPr lang="en-IN" sz="37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The word ‘calico’ is derived from ‘Calicut’ a weaving centre on west coast of India.</a:t>
            </a:r>
          </a:p>
          <a:p>
            <a:pPr marL="342900" indent="-342900" algn="l">
              <a:buClr>
                <a:srgbClr val="FF0066"/>
              </a:buClr>
              <a:buFont typeface="Comic Sans MS" panose="030F0702030302020204" pitchFamily="66" charset="0"/>
              <a:buChar char="»"/>
            </a:pPr>
            <a:r>
              <a:rPr lang="en-IN" sz="3700" dirty="0">
                <a:solidFill>
                  <a:srgbClr val="002060"/>
                </a:solidFill>
                <a:latin typeface="Comic Sans MS" panose="030F0702030302020204" pitchFamily="66" charset="0"/>
              </a:rPr>
              <a:t>‘Calico’ the general term was used for all cotton cloths of all kinds import from the east.</a:t>
            </a:r>
          </a:p>
          <a:p>
            <a:pPr marL="342900" indent="-342900" algn="l">
              <a:buClr>
                <a:srgbClr val="FF0066"/>
              </a:buClr>
              <a:buFont typeface="Comic Sans MS" panose="030F0702030302020204" pitchFamily="66" charset="0"/>
              <a:buChar char="»"/>
            </a:pPr>
            <a:r>
              <a:rPr lang="en-IN" sz="37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Calico introduced in England by EEIC.</a:t>
            </a:r>
          </a:p>
          <a:p>
            <a:pPr marL="342900" indent="-342900" algn="l">
              <a:buClr>
                <a:srgbClr val="FF0066"/>
              </a:buClr>
              <a:buFont typeface="Comic Sans MS" panose="030F0702030302020204" pitchFamily="66" charset="0"/>
              <a:buChar char="»"/>
            </a:pPr>
            <a:r>
              <a:rPr lang="en-IN" sz="37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Lancashire in England famous centre of textiles</a:t>
            </a:r>
          </a:p>
          <a:p>
            <a:pPr marL="342900" indent="-342900" algn="l">
              <a:buClr>
                <a:srgbClr val="FF0066"/>
              </a:buClr>
              <a:buFont typeface="Comic Sans MS" panose="030F0702030302020204" pitchFamily="66" charset="0"/>
              <a:buChar char="»"/>
            </a:pPr>
            <a:r>
              <a:rPr lang="en-IN" sz="37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In Latin ‘textile</a:t>
            </a:r>
            <a:r>
              <a:rPr lang="en-IN" sz="3700" dirty="0">
                <a:solidFill>
                  <a:srgbClr val="002060"/>
                </a:solidFill>
                <a:latin typeface="Comic Sans MS" panose="030F0702030302020204" pitchFamily="66" charset="0"/>
              </a:rPr>
              <a:t>’ means a ‘woven fabric’ </a:t>
            </a:r>
            <a:endParaRPr lang="en-IN" sz="3700" dirty="0" smtClean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pPr marL="342900" indent="-342900" algn="l">
              <a:buClr>
                <a:srgbClr val="FF0066"/>
              </a:buClr>
              <a:buFont typeface="Comic Sans MS" panose="030F0702030302020204" pitchFamily="66" charset="0"/>
              <a:buChar char="»"/>
            </a:pPr>
            <a:r>
              <a:rPr lang="en-IN" sz="4000" dirty="0">
                <a:solidFill>
                  <a:srgbClr val="002060"/>
                </a:solidFill>
                <a:latin typeface="Comic Sans MS" panose="030F0702030302020204" pitchFamily="66" charset="0"/>
              </a:rPr>
              <a:t>18</a:t>
            </a:r>
            <a:r>
              <a:rPr lang="en-IN" sz="4000" baseline="30000" dirty="0">
                <a:solidFill>
                  <a:srgbClr val="002060"/>
                </a:solidFill>
                <a:latin typeface="Comic Sans MS" panose="030F0702030302020204" pitchFamily="66" charset="0"/>
              </a:rPr>
              <a:t>th</a:t>
            </a:r>
            <a:r>
              <a:rPr lang="en-IN" sz="4000" dirty="0">
                <a:solidFill>
                  <a:srgbClr val="002060"/>
                </a:solidFill>
                <a:latin typeface="Comic Sans MS" panose="030F0702030302020204" pitchFamily="66" charset="0"/>
              </a:rPr>
              <a:t> Century had tremendous progress in textile </a:t>
            </a:r>
            <a:r>
              <a:rPr lang="en-IN" sz="40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industry</a:t>
            </a:r>
            <a:endParaRPr lang="en-IN" sz="3700" dirty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pPr algn="l">
              <a:buClr>
                <a:srgbClr val="FF0066"/>
              </a:buClr>
            </a:pPr>
            <a:endParaRPr lang="en-IN" sz="3700" dirty="0" smtClean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14051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4833" y="821284"/>
            <a:ext cx="11722308" cy="4351338"/>
          </a:xfrm>
        </p:spPr>
        <p:txBody>
          <a:bodyPr>
            <a:normAutofit/>
          </a:bodyPr>
          <a:lstStyle/>
          <a:p>
            <a:pPr marL="342900" indent="-342900">
              <a:buClr>
                <a:srgbClr val="FF0066"/>
              </a:buClr>
              <a:buFont typeface="Comic Sans MS" panose="030F0702030302020204" pitchFamily="66" charset="0"/>
              <a:buChar char="»"/>
            </a:pPr>
            <a:r>
              <a:rPr lang="en-IN" sz="36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Outbreak of Industrial Revolution in England brought a radical change in the spinning and weaving technology.</a:t>
            </a:r>
          </a:p>
          <a:p>
            <a:pPr marL="342900" indent="-342900">
              <a:buClr>
                <a:srgbClr val="FF0066"/>
              </a:buClr>
              <a:buFont typeface="Comic Sans MS" panose="030F0702030302020204" pitchFamily="66" charset="0"/>
              <a:buChar char="»"/>
            </a:pPr>
            <a:r>
              <a:rPr lang="en-IN" sz="36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Man-made </a:t>
            </a:r>
            <a:r>
              <a:rPr lang="en-IN" sz="3600" dirty="0">
                <a:solidFill>
                  <a:srgbClr val="002060"/>
                </a:solidFill>
                <a:latin typeface="Comic Sans MS" panose="030F0702030302020204" pitchFamily="66" charset="0"/>
              </a:rPr>
              <a:t>textiles were replaced by machine-made products</a:t>
            </a:r>
          </a:p>
          <a:p>
            <a:pPr marL="342900" indent="-342900">
              <a:buClr>
                <a:srgbClr val="FF0066"/>
              </a:buClr>
              <a:buFont typeface="Comic Sans MS" panose="030F0702030302020204" pitchFamily="66" charset="0"/>
              <a:buChar char="»"/>
            </a:pPr>
            <a:r>
              <a:rPr lang="en-IN" sz="3600" dirty="0">
                <a:solidFill>
                  <a:srgbClr val="002060"/>
                </a:solidFill>
                <a:latin typeface="Comic Sans MS" panose="030F0702030302020204" pitchFamily="66" charset="0"/>
              </a:rPr>
              <a:t>Discovery of new trade and sea routes which promoted trade and commerce</a:t>
            </a:r>
            <a:r>
              <a:rPr lang="en-IN" sz="36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.</a:t>
            </a:r>
            <a:endParaRPr lang="en-IN" sz="3600" dirty="0"/>
          </a:p>
        </p:txBody>
      </p:sp>
    </p:spTree>
    <p:extLst>
      <p:ext uri="{BB962C8B-B14F-4D97-AF65-F5344CB8AC3E}">
        <p14:creationId xmlns:p14="http://schemas.microsoft.com/office/powerpoint/2010/main" val="12599691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7876" y="1323439"/>
            <a:ext cx="7666989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IN" sz="36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In 1733 John Kays (1704-64) invented flying shuttle.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IN" sz="36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It was the first great invention for increasing the productions of textiles.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IN" sz="36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John Kays basically clock maker.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IN" sz="36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It used for quick weaving to be produce faster and large quantity.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4615" y="1323439"/>
            <a:ext cx="3762533" cy="5358364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484627" y="0"/>
            <a:ext cx="4671087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N" sz="4000" dirty="0">
                <a:solidFill>
                  <a:srgbClr val="00B050"/>
                </a:solidFill>
                <a:latin typeface="Cooper Black" panose="0208090404030B020404" pitchFamily="18" charset="0"/>
              </a:rPr>
              <a:t>John </a:t>
            </a:r>
            <a:r>
              <a:rPr lang="en-IN" sz="4000" dirty="0" smtClean="0">
                <a:solidFill>
                  <a:srgbClr val="00B050"/>
                </a:solidFill>
                <a:latin typeface="Cooper Black" panose="0208090404030B020404" pitchFamily="18" charset="0"/>
              </a:rPr>
              <a:t>Kay’s</a:t>
            </a:r>
          </a:p>
          <a:p>
            <a:pPr algn="ctr"/>
            <a:r>
              <a:rPr lang="en-IN" sz="3200" dirty="0" smtClean="0">
                <a:solidFill>
                  <a:srgbClr val="00B050"/>
                </a:solidFill>
                <a:latin typeface="Cooper Black" panose="0208090404030B020404" pitchFamily="18" charset="0"/>
              </a:rPr>
              <a:t>Flying </a:t>
            </a:r>
            <a:r>
              <a:rPr lang="en-IN" sz="3200" dirty="0">
                <a:solidFill>
                  <a:srgbClr val="00B050"/>
                </a:solidFill>
                <a:latin typeface="Cooper Black" panose="0208090404030B020404" pitchFamily="18" charset="0"/>
              </a:rPr>
              <a:t>Shuttle (1733)</a:t>
            </a:r>
          </a:p>
        </p:txBody>
      </p:sp>
    </p:spTree>
    <p:extLst>
      <p:ext uri="{BB962C8B-B14F-4D97-AF65-F5344CB8AC3E}">
        <p14:creationId xmlns:p14="http://schemas.microsoft.com/office/powerpoint/2010/main" val="15234511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74423" y="1091889"/>
            <a:ext cx="634275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IN" sz="36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he </a:t>
            </a:r>
            <a:r>
              <a:rPr lang="en-IN" sz="3600" dirty="0">
                <a:solidFill>
                  <a:srgbClr val="002060"/>
                </a:solidFill>
                <a:latin typeface="Comic Sans MS" panose="030F0702030302020204" pitchFamily="66" charset="0"/>
              </a:rPr>
              <a:t>named after </a:t>
            </a:r>
            <a:r>
              <a:rPr lang="en-IN" sz="36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the berth of his daughter </a:t>
            </a:r>
            <a:r>
              <a:rPr lang="en-IN" sz="3600" dirty="0">
                <a:solidFill>
                  <a:srgbClr val="002060"/>
                </a:solidFill>
                <a:latin typeface="Comic Sans MS" panose="030F0702030302020204" pitchFamily="66" charset="0"/>
              </a:rPr>
              <a:t>Jenny. </a:t>
            </a:r>
            <a:endParaRPr lang="en-IN" sz="3600" dirty="0" smtClean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IN" sz="36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it </a:t>
            </a:r>
            <a:r>
              <a:rPr lang="en-IN" sz="3600" dirty="0">
                <a:solidFill>
                  <a:srgbClr val="002060"/>
                </a:solidFill>
                <a:latin typeface="Comic Sans MS" panose="030F0702030302020204" pitchFamily="66" charset="0"/>
              </a:rPr>
              <a:t>used 8 </a:t>
            </a:r>
            <a:r>
              <a:rPr lang="en-IN" sz="36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spindles </a:t>
            </a:r>
            <a:r>
              <a:rPr lang="en-IN" sz="3600" dirty="0">
                <a:solidFill>
                  <a:srgbClr val="002060"/>
                </a:solidFill>
                <a:latin typeface="Comic Sans MS" panose="030F0702030302020204" pitchFamily="66" charset="0"/>
              </a:rPr>
              <a:t>instead of 1. A single wheel on the spinning jenny controlled 8 </a:t>
            </a:r>
            <a:r>
              <a:rPr lang="en-IN" sz="36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spindles </a:t>
            </a:r>
            <a:r>
              <a:rPr lang="en-IN" sz="3600" dirty="0">
                <a:solidFill>
                  <a:srgbClr val="002060"/>
                </a:solidFill>
                <a:latin typeface="Comic Sans MS" panose="030F0702030302020204" pitchFamily="66" charset="0"/>
              </a:rPr>
              <a:t>which create 8 threads.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IN" sz="3600" dirty="0">
                <a:solidFill>
                  <a:srgbClr val="002060"/>
                </a:solidFill>
                <a:latin typeface="Comic Sans MS" panose="030F0702030302020204" pitchFamily="66" charset="0"/>
              </a:rPr>
              <a:t>later on, models had up to 120 </a:t>
            </a:r>
            <a:r>
              <a:rPr lang="en-IN" sz="36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spindles</a:t>
            </a:r>
            <a:endParaRPr lang="en-IN" sz="36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42467" y="0"/>
            <a:ext cx="6981527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N" sz="4000" dirty="0">
                <a:solidFill>
                  <a:srgbClr val="00B050"/>
                </a:solidFill>
                <a:latin typeface="Cooper Black" panose="0208090404030B020404" pitchFamily="18" charset="0"/>
              </a:rPr>
              <a:t>James </a:t>
            </a:r>
            <a:r>
              <a:rPr lang="en-IN" sz="4000" dirty="0" err="1" smtClean="0">
                <a:solidFill>
                  <a:srgbClr val="00B050"/>
                </a:solidFill>
                <a:latin typeface="Cooper Black" panose="0208090404030B020404" pitchFamily="18" charset="0"/>
              </a:rPr>
              <a:t>Hargreave’s</a:t>
            </a:r>
            <a:r>
              <a:rPr lang="en-IN" sz="4000" dirty="0" smtClean="0">
                <a:solidFill>
                  <a:srgbClr val="00B050"/>
                </a:solidFill>
                <a:latin typeface="Cooper Black" panose="0208090404030B020404" pitchFamily="18" charset="0"/>
              </a:rPr>
              <a:t> </a:t>
            </a:r>
            <a:r>
              <a:rPr lang="en-IN" sz="2400" dirty="0">
                <a:solidFill>
                  <a:srgbClr val="00B050"/>
                </a:solidFill>
                <a:latin typeface="Comic Sans MS" panose="030F0702030302020204" pitchFamily="66" charset="0"/>
              </a:rPr>
              <a:t>(1702-1778) </a:t>
            </a:r>
            <a:endParaRPr lang="en-IN" sz="4000" dirty="0" smtClean="0">
              <a:solidFill>
                <a:srgbClr val="00B050"/>
              </a:solidFill>
              <a:latin typeface="Cooper Black" panose="0208090404030B020404" pitchFamily="18" charset="0"/>
            </a:endParaRPr>
          </a:p>
          <a:p>
            <a:pPr algn="ctr"/>
            <a:r>
              <a:rPr lang="en-IN" sz="3200" dirty="0" smtClean="0">
                <a:solidFill>
                  <a:srgbClr val="00B050"/>
                </a:solidFill>
                <a:latin typeface="Cooper Black" panose="0208090404030B020404" pitchFamily="18" charset="0"/>
              </a:rPr>
              <a:t>Spinning Jenny (1764)</a:t>
            </a:r>
            <a:endParaRPr lang="en-IN" sz="3200" dirty="0">
              <a:solidFill>
                <a:srgbClr val="00B050"/>
              </a:solidFill>
              <a:latin typeface="Cooper Black" panose="0208090404030B0204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882" y="1691495"/>
            <a:ext cx="5544442" cy="4025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37094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</TotalTime>
  <Words>455</Words>
  <Application>Microsoft Office PowerPoint</Application>
  <PresentationFormat>Widescreen</PresentationFormat>
  <Paragraphs>48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Algerian</vt:lpstr>
      <vt:lpstr>Arial</vt:lpstr>
      <vt:lpstr>Book Antiqua</vt:lpstr>
      <vt:lpstr>Calibri</vt:lpstr>
      <vt:lpstr>Calibri Light</vt:lpstr>
      <vt:lpstr>Comic Sans MS</vt:lpstr>
      <vt:lpstr>Cooper Black</vt:lpstr>
      <vt:lpstr>Wingdings</vt:lpstr>
      <vt:lpstr>Office Theme</vt:lpstr>
      <vt:lpstr>Age of Industrial Revolution</vt:lpstr>
      <vt:lpstr>Why did the Industrial Revolution being in England?</vt:lpstr>
      <vt:lpstr>PowerPoint Presentation</vt:lpstr>
      <vt:lpstr>PowerPoint Presentation</vt:lpstr>
      <vt:lpstr>PowerPoint Presentation</vt:lpstr>
      <vt:lpstr>Textile Industry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SMJishnu</dc:creator>
  <cp:lastModifiedBy>SMJishnu</cp:lastModifiedBy>
  <cp:revision>69</cp:revision>
  <dcterms:created xsi:type="dcterms:W3CDTF">2018-09-23T09:32:32Z</dcterms:created>
  <dcterms:modified xsi:type="dcterms:W3CDTF">2018-10-13T19:21:20Z</dcterms:modified>
</cp:coreProperties>
</file>